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4" r:id="rId12"/>
    <p:sldId id="273" r:id="rId13"/>
    <p:sldId id="272" r:id="rId14"/>
    <p:sldId id="271" r:id="rId15"/>
  </p:sldIdLst>
  <p:sldSz cx="14630400" cy="8229600"/>
  <p:notesSz cx="8229600" cy="14630400"/>
  <p:embeddedFontLst>
    <p:embeddedFont>
      <p:font typeface="Kanit Light" panose="020B0604020202020204" charset="-34"/>
      <p:regular r:id="rId17"/>
    </p:embeddedFont>
    <p:embeddedFont>
      <p:font typeface="Martel Sans" panose="020B0604020202020204" charset="0"/>
      <p:bold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69526-2883-4346-F110-B64DAD975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1B769-9467-FFFF-D249-CBEC96B06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53F190-EBC7-21B2-44B9-4A3817142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2E961-CAAC-68DE-9556-638A6F0D0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15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30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image" Target="../media/image29.png"/><Relationship Id="rId2" Type="http://schemas.openxmlformats.org/officeDocument/2006/relationships/tags" Target="../tags/tag7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27.png"/><Relationship Id="rId10" Type="http://schemas.openxmlformats.org/officeDocument/2006/relationships/tags" Target="../tags/tag80.xml"/><Relationship Id="rId19" Type="http://schemas.openxmlformats.org/officeDocument/2006/relationships/image" Target="../media/image31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4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9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image" Target="../media/image4.png"/><Relationship Id="rId2" Type="http://schemas.openxmlformats.org/officeDocument/2006/relationships/tags" Target="../tags/tag38.xml"/><Relationship Id="rId16" Type="http://schemas.openxmlformats.org/officeDocument/2006/relationships/notesSlide" Target="../notesSlides/notesSlide7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slideLayout" Target="../slideLayouts/slideLayout8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image" Target="../media/image19.png"/><Relationship Id="rId3" Type="http://schemas.openxmlformats.org/officeDocument/2006/relationships/tags" Target="../tags/tag53.xml"/><Relationship Id="rId21" Type="http://schemas.openxmlformats.org/officeDocument/2006/relationships/slideLayout" Target="../slideLayouts/slideLayout10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image" Target="../media/image18.svg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tags" Target="../tags/tag70.xml"/><Relationship Id="rId29" Type="http://schemas.openxmlformats.org/officeDocument/2006/relationships/image" Target="../media/image22.sv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image" Target="../media/image17.png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image" Target="../media/image24.sv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notesSlide" Target="../notesSlides/notesSlide9.xml"/><Relationship Id="rId27" Type="http://schemas.openxmlformats.org/officeDocument/2006/relationships/image" Target="../media/image20.svg"/><Relationship Id="rId30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4010" y="2365375"/>
            <a:ext cx="867029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rPr>
              <a:t>PRESENTATION TITLE:</a:t>
            </a:r>
            <a:endParaRPr lang="en-US" sz="3600" dirty="0">
              <a:solidFill>
                <a:srgbClr val="272D45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Intelligent Multi-Disaster Alert System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altLang="en-US" sz="3200" b="1" dirty="0"/>
              <a:t>Presented by:</a:t>
            </a:r>
            <a:r>
              <a:rPr lang="en-US" altLang="en-US" sz="2800" dirty="0"/>
              <a:t>            </a:t>
            </a:r>
            <a:r>
              <a:rPr lang="en-US" altLang="en-US" sz="2400" dirty="0"/>
              <a:t> </a:t>
            </a:r>
            <a:r>
              <a:rPr lang="en-US" altLang="en-US" sz="3200" dirty="0"/>
              <a:t>Naila Shehzadi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altLang="en-US" sz="3200" b="1" dirty="0"/>
              <a:t>    Department of Computer Engineering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29106-33C9-5300-A82C-CAFF0073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3AA04C5-4B01-1A64-E7C7-96943CB5AA29}"/>
              </a:ext>
            </a:extLst>
          </p:cNvPr>
          <p:cNvSpPr txBox="1"/>
          <p:nvPr/>
        </p:nvSpPr>
        <p:spPr>
          <a:xfrm>
            <a:off x="267629" y="11151"/>
            <a:ext cx="1286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Multi-Disaster Alert System  ASM Chart:</a:t>
            </a:r>
            <a:endParaRPr lang="en-PK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DDF1BB-588B-C330-D748-6E589898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0" y="486161"/>
            <a:ext cx="13158439" cy="71813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3DB4BC-9779-FA17-7336-318EFDD7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054" y="7667547"/>
            <a:ext cx="2562583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7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4630400" cy="1945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592" y="2623423"/>
            <a:ext cx="6386513" cy="4861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Working Principle of the System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4592" y="3342918"/>
            <a:ext cx="13541216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Intelligent Multi-Disaster Alert System operates on a sophisticated, yet straightforward, principle, ensuring timely detection and notification of potential threats.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44592" y="3766899"/>
            <a:ext cx="6770608" cy="622340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700088" y="4544735"/>
            <a:ext cx="2310884" cy="2431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Continuous Monitoring</a:t>
            </a: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700088" y="4881205"/>
            <a:ext cx="64596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2000" dirty="0"/>
              <a:t>Sensors monitor vibration, gas, water, and flames continuously.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315200" y="3766899"/>
            <a:ext cx="6770608" cy="622340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7470696" y="4544735"/>
            <a:ext cx="2109549" cy="2431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Processing</a:t>
            </a:r>
          </a:p>
        </p:txBody>
      </p:sp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7470696" y="4881205"/>
            <a:ext cx="64596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2000" dirty="0"/>
              <a:t>Microcontroller checks sensor data against safety limits in real-time.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44592" y="5534620"/>
            <a:ext cx="6770608" cy="622340"/>
          </a:xfrm>
          <a:prstGeom prst="rect">
            <a:avLst/>
          </a:prstGeom>
        </p:spPr>
      </p:pic>
      <p:sp>
        <p:nvSpPr>
          <p:cNvPr id="12" name="Text 6"/>
          <p:cNvSpPr/>
          <p:nvPr>
            <p:custDataLst>
              <p:tags r:id="rId8"/>
            </p:custDataLst>
          </p:nvPr>
        </p:nvSpPr>
        <p:spPr>
          <a:xfrm>
            <a:off x="700088" y="6312456"/>
            <a:ext cx="2067163" cy="2431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Instant Alert Trigger</a:t>
            </a:r>
          </a:p>
        </p:txBody>
      </p:sp>
      <p:sp>
        <p:nvSpPr>
          <p:cNvPr id="13" name="Text 7"/>
          <p:cNvSpPr/>
          <p:nvPr>
            <p:custDataLst>
              <p:tags r:id="rId9"/>
            </p:custDataLst>
          </p:nvPr>
        </p:nvSpPr>
        <p:spPr>
          <a:xfrm>
            <a:off x="700088" y="6648926"/>
            <a:ext cx="6459617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2000" dirty="0"/>
              <a:t>If readings are unsafe, an alert is triggered immediately.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315200" y="5534620"/>
            <a:ext cx="6770608" cy="622340"/>
          </a:xfrm>
          <a:prstGeom prst="rect">
            <a:avLst/>
          </a:prstGeom>
        </p:spPr>
      </p:pic>
      <p:sp>
        <p:nvSpPr>
          <p:cNvPr id="15" name="Text 8"/>
          <p:cNvSpPr/>
          <p:nvPr>
            <p:custDataLst>
              <p:tags r:id="rId11"/>
            </p:custDataLst>
          </p:nvPr>
        </p:nvSpPr>
        <p:spPr>
          <a:xfrm>
            <a:off x="7470696" y="6312456"/>
            <a:ext cx="2412087" cy="2431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Dissemination via UART</a:t>
            </a:r>
          </a:p>
        </p:txBody>
      </p:sp>
      <p:sp>
        <p:nvSpPr>
          <p:cNvPr id="16" name="Text 9"/>
          <p:cNvSpPr/>
          <p:nvPr>
            <p:custDataLst>
              <p:tags r:id="rId12"/>
            </p:custDataLst>
          </p:nvPr>
        </p:nvSpPr>
        <p:spPr>
          <a:xfrm>
            <a:off x="7470696" y="6648926"/>
            <a:ext cx="6459617" cy="7468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2000" dirty="0"/>
              <a:t>Alerts are sent quickly via UART to different communication devices.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79250" y="7395845"/>
            <a:ext cx="2762250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920" y="699492"/>
            <a:ext cx="8174593" cy="616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Block Diagram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920" y="1711166"/>
            <a:ext cx="13248561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This comprehensive block diagram illustrates the interconnected components that form the backbone of the Intelligent Multi-Disaster Alert System.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90920" y="5757982"/>
            <a:ext cx="6525578" cy="1772126"/>
          </a:xfrm>
          <a:prstGeom prst="roundRect">
            <a:avLst>
              <a:gd name="adj" fmla="val 6192"/>
            </a:avLst>
          </a:prstGeom>
          <a:solidFill>
            <a:srgbClr val="FAFFFA"/>
          </a:solidFill>
        </p:spPr>
        <p:txBody>
          <a:bodyPr/>
          <a:lstStyle/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820" y="7508875"/>
            <a:ext cx="2762250" cy="6254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" y="2043708"/>
            <a:ext cx="1442974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782" y="983099"/>
            <a:ext cx="5168860" cy="482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&amp; Applications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40782" y="1774984"/>
            <a:ext cx="13548836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altLang="en-US" sz="2000" dirty="0"/>
              <a:t>The Intelligent Multi-Disaster Alert System is a big step forward in disaster management, providing protection and peace of mind.</a:t>
            </a:r>
          </a:p>
        </p:txBody>
      </p:sp>
      <p:sp>
        <p:nvSpPr>
          <p:cNvPr id="4" name="Shape 2"/>
          <p:cNvSpPr/>
          <p:nvPr/>
        </p:nvSpPr>
        <p:spPr>
          <a:xfrm>
            <a:off x="540782" y="2195989"/>
            <a:ext cx="618053" cy="927140"/>
          </a:xfrm>
          <a:prstGeom prst="roundRect">
            <a:avLst>
              <a:gd name="adj" fmla="val 360030"/>
            </a:avLst>
          </a:prstGeom>
          <a:solidFill>
            <a:srgbClr val="E8F3E8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3901" y="2514719"/>
            <a:ext cx="231696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13259" y="2350413"/>
            <a:ext cx="2621042" cy="2413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Rapid &amp; Reliable Warnings</a:t>
            </a:r>
          </a:p>
        </p:txBody>
      </p:sp>
      <p:sp>
        <p:nvSpPr>
          <p:cNvPr id="7" name="Text 5"/>
          <p:cNvSpPr/>
          <p:nvPr/>
        </p:nvSpPr>
        <p:spPr>
          <a:xfrm>
            <a:off x="1313259" y="2684383"/>
            <a:ext cx="12776359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altLang="en-US" sz="2000" dirty="0"/>
              <a:t>Gives fast and dependable alerts for earthquakes, fires, floods, and gas leaks.</a:t>
            </a:r>
          </a:p>
        </p:txBody>
      </p:sp>
      <p:sp>
        <p:nvSpPr>
          <p:cNvPr id="8" name="Shape 6"/>
          <p:cNvSpPr/>
          <p:nvPr/>
        </p:nvSpPr>
        <p:spPr>
          <a:xfrm>
            <a:off x="540782" y="3277553"/>
            <a:ext cx="618053" cy="927140"/>
          </a:xfrm>
          <a:prstGeom prst="roundRect">
            <a:avLst>
              <a:gd name="adj" fmla="val 360030"/>
            </a:avLst>
          </a:prstGeom>
          <a:solidFill>
            <a:srgbClr val="E8F3E8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33901" y="3596283"/>
            <a:ext cx="231696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13259" y="3431977"/>
            <a:ext cx="2577346" cy="2413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High-Performance Design</a:t>
            </a:r>
          </a:p>
        </p:txBody>
      </p:sp>
      <p:sp>
        <p:nvSpPr>
          <p:cNvPr id="11" name="Text 9"/>
          <p:cNvSpPr/>
          <p:nvPr/>
        </p:nvSpPr>
        <p:spPr>
          <a:xfrm>
            <a:off x="1313259" y="3765947"/>
            <a:ext cx="12776359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altLang="en-US" sz="2000" dirty="0"/>
              <a:t>Uses a Verilog-based system for fast processing and easy integration with IoT devices.</a:t>
            </a:r>
          </a:p>
        </p:txBody>
      </p:sp>
      <p:sp>
        <p:nvSpPr>
          <p:cNvPr id="12" name="Shape 10"/>
          <p:cNvSpPr/>
          <p:nvPr/>
        </p:nvSpPr>
        <p:spPr>
          <a:xfrm>
            <a:off x="540782" y="4359116"/>
            <a:ext cx="618053" cy="927140"/>
          </a:xfrm>
          <a:prstGeom prst="roundRect">
            <a:avLst>
              <a:gd name="adj" fmla="val 360030"/>
            </a:avLst>
          </a:prstGeom>
          <a:solidFill>
            <a:srgbClr val="E8F3E8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3901" y="4677847"/>
            <a:ext cx="231696" cy="2896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13259" y="4513540"/>
            <a:ext cx="2163485" cy="2413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altLang="en-US" sz="2400" b="1" i="1" dirty="0"/>
              <a:t>Future-Proof Enhancements</a:t>
            </a:r>
          </a:p>
        </p:txBody>
      </p:sp>
      <p:sp>
        <p:nvSpPr>
          <p:cNvPr id="15" name="Text 13"/>
          <p:cNvSpPr/>
          <p:nvPr/>
        </p:nvSpPr>
        <p:spPr>
          <a:xfrm>
            <a:off x="1313259" y="4847511"/>
            <a:ext cx="12776359" cy="247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altLang="en-US" sz="2000" dirty="0"/>
              <a:t>Plans include AI-based predictions, edge computing without the cloud, and multi-language alerts for wider use.</a:t>
            </a:r>
          </a:p>
        </p:txBody>
      </p:sp>
      <p:sp>
        <p:nvSpPr>
          <p:cNvPr id="20" name="Text 18"/>
          <p:cNvSpPr/>
          <p:nvPr/>
        </p:nvSpPr>
        <p:spPr>
          <a:xfrm>
            <a:off x="772478" y="6773347"/>
            <a:ext cx="13211651" cy="2413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altLang="en-US" sz="2400" b="1" dirty="0"/>
              <a:t>Impact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altLang="en-US" sz="2000" dirty="0"/>
              <a:t>This system can save lives and reduce the effects of disasters worldwide</a:t>
            </a:r>
            <a:r>
              <a:rPr lang="en-US" altLang="en-US" sz="1500" dirty="0"/>
              <a:t>.</a:t>
            </a:r>
          </a:p>
        </p:txBody>
      </p:sp>
      <p:sp>
        <p:nvSpPr>
          <p:cNvPr id="21" name="Shape 19"/>
          <p:cNvSpPr/>
          <p:nvPr/>
        </p:nvSpPr>
        <p:spPr>
          <a:xfrm>
            <a:off x="540782" y="6541651"/>
            <a:ext cx="22860" cy="704731"/>
          </a:xfrm>
          <a:prstGeom prst="rect">
            <a:avLst/>
          </a:prstGeom>
          <a:solidFill>
            <a:srgbClr val="438951"/>
          </a:solidFill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680" y="7350125"/>
            <a:ext cx="2762250" cy="771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63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482858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42524" y="50858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576292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Natural disasters cause serious damage and loss of human lives worldwide.</a:t>
            </a:r>
          </a:p>
        </p:txBody>
      </p:sp>
      <p:sp>
        <p:nvSpPr>
          <p:cNvPr id="8" name="Shape 5"/>
          <p:cNvSpPr/>
          <p:nvPr/>
        </p:nvSpPr>
        <p:spPr>
          <a:xfrm>
            <a:off x="5216962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6482" y="482858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565696" y="50858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Limitations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576292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Most existing alert systems do not support multiple disasters and lack real-time priority alerts.</a:t>
            </a:r>
          </a:p>
        </p:txBody>
      </p:sp>
      <p:sp>
        <p:nvSpPr>
          <p:cNvPr id="12" name="Shape 9"/>
          <p:cNvSpPr/>
          <p:nvPr/>
        </p:nvSpPr>
        <p:spPr>
          <a:xfrm>
            <a:off x="9640133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609653" y="482858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88868" y="50858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Need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576292"/>
            <a:ext cx="359033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There is a need for a smart, hardware-based system that can detect disasters, prioritize them, and send alerts quickly</a:t>
            </a:r>
            <a:r>
              <a:rPr lang="en-US" altLang="en-US" sz="1750" dirty="0"/>
              <a:t>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225" y="7496175"/>
            <a:ext cx="2562225" cy="73342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Introduction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203728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1967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IoT-Enabled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777847"/>
            <a:ext cx="292322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An IoT-based multi-disaster alert system developed using Verilog.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2627" y="2203728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74732" y="2196703"/>
            <a:ext cx="2923342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Integrated Sensor Inputs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74732" y="3132177"/>
            <a:ext cx="2923342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Uses multiple sensors to detect earthquakes, floods, fires, and storms.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770245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7632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FPGA Logic for Speed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6344364"/>
            <a:ext cx="68671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en-US" sz="2000" dirty="0"/>
              <a:t>FPGA logic provides fast decision-making and quick alert generation.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7365" y="7370445"/>
            <a:ext cx="2562225" cy="7334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4630400" cy="2542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3101697"/>
            <a:ext cx="5084921" cy="635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711875" y="4042291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711875" y="4365069"/>
            <a:ext cx="6501646" cy="22860"/>
          </a:xfrm>
          <a:prstGeom prst="rect">
            <a:avLst/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711875" y="4512469"/>
            <a:ext cx="2626400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 Data Simulation</a:t>
            </a:r>
            <a:endParaRPr lang="en-US" sz="200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711875" y="4952048"/>
            <a:ext cx="6501646" cy="65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US" sz="2000" dirty="0"/>
              <a:t>Simulate sensor data and compare it with set threshold values.</a:t>
            </a:r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7416879" y="4042291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7416879" y="4365069"/>
            <a:ext cx="6501646" cy="22860"/>
          </a:xfrm>
          <a:prstGeom prst="rect">
            <a:avLst/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7416879" y="4512469"/>
            <a:ext cx="3444716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Logic Implementation</a:t>
            </a:r>
            <a:endParaRPr lang="en-US" sz="2000" dirty="0"/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7416879" y="4952048"/>
            <a:ext cx="6501646" cy="65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US" sz="2000" dirty="0"/>
              <a:t>Use logic to decide and prioritize alerts based on severity.</a:t>
            </a: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711875" y="5958483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711875" y="6281261"/>
            <a:ext cx="6501646" cy="22860"/>
          </a:xfrm>
          <a:prstGeom prst="rect">
            <a:avLst/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711875" y="6428661"/>
            <a:ext cx="3352919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Priority Encoder Development</a:t>
            </a:r>
            <a:endParaRPr lang="en-US" sz="2000" dirty="0"/>
          </a:p>
        </p:txBody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711875" y="6868239"/>
            <a:ext cx="6501646" cy="65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US" sz="2000" dirty="0"/>
              <a:t>Select the most important disaster alert.</a:t>
            </a:r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7416879" y="5958483"/>
            <a:ext cx="203359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>
            <p:custDataLst>
              <p:tags r:id="rId14"/>
            </p:custDataLst>
          </p:nvPr>
        </p:nvSpPr>
        <p:spPr>
          <a:xfrm>
            <a:off x="7416879" y="6281261"/>
            <a:ext cx="6501646" cy="22860"/>
          </a:xfrm>
          <a:prstGeom prst="rect">
            <a:avLst/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>
            <p:custDataLst>
              <p:tags r:id="rId15"/>
            </p:custDataLst>
          </p:nvPr>
        </p:nvSpPr>
        <p:spPr>
          <a:xfrm>
            <a:off x="7416879" y="6428661"/>
            <a:ext cx="2542461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UART Communication</a:t>
            </a:r>
            <a:endParaRPr lang="en-US" sz="2000" dirty="0"/>
          </a:p>
        </p:txBody>
      </p:sp>
      <p:sp>
        <p:nvSpPr>
          <p:cNvPr id="19" name="Text 16"/>
          <p:cNvSpPr/>
          <p:nvPr>
            <p:custDataLst>
              <p:tags r:id="rId16"/>
            </p:custDataLst>
          </p:nvPr>
        </p:nvSpPr>
        <p:spPr>
          <a:xfrm>
            <a:off x="7416879" y="6868239"/>
            <a:ext cx="6501646" cy="65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US" sz="2000" dirty="0"/>
              <a:t>Send alerts quickly using UART communication.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68175" y="7402830"/>
            <a:ext cx="2562225" cy="73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998" y="435293"/>
            <a:ext cx="3957518" cy="494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Overview</a:t>
            </a:r>
            <a:endParaRPr lang="en-US" sz="310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553998" y="1345406"/>
            <a:ext cx="633174" cy="975360"/>
          </a:xfrm>
          <a:prstGeom prst="roundRect">
            <a:avLst>
              <a:gd name="adj" fmla="val 36001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751880" y="1684734"/>
            <a:ext cx="237411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1345406" y="1503640"/>
            <a:ext cx="1978700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Multi-Sensor Input</a:t>
            </a: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1345406" y="1909167"/>
            <a:ext cx="577667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1600" dirty="0"/>
              <a:t>Gets data from sensors (earthquake, temperature, humidity, pressure).</a:t>
            </a:r>
          </a:p>
        </p:txBody>
      </p:sp>
      <p:sp>
        <p:nvSpPr>
          <p:cNvPr id="7" name="Shape 5"/>
          <p:cNvSpPr/>
          <p:nvPr>
            <p:custDataLst>
              <p:tags r:id="rId5"/>
            </p:custDataLst>
          </p:nvPr>
        </p:nvSpPr>
        <p:spPr>
          <a:xfrm>
            <a:off x="553998" y="2479000"/>
            <a:ext cx="633174" cy="975360"/>
          </a:xfrm>
          <a:prstGeom prst="roundRect">
            <a:avLst>
              <a:gd name="adj" fmla="val 36001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751880" y="2818328"/>
            <a:ext cx="237411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1345406" y="2637234"/>
            <a:ext cx="1978700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Threshold Comparison</a:t>
            </a:r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1345406" y="3042761"/>
            <a:ext cx="577667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1600" dirty="0"/>
              <a:t>Checks if the readings are safe.</a:t>
            </a:r>
          </a:p>
        </p:txBody>
      </p:sp>
      <p:sp>
        <p:nvSpPr>
          <p:cNvPr id="11" name="Shape 9"/>
          <p:cNvSpPr/>
          <p:nvPr>
            <p:custDataLst>
              <p:tags r:id="rId9"/>
            </p:custDataLst>
          </p:nvPr>
        </p:nvSpPr>
        <p:spPr>
          <a:xfrm>
            <a:off x="553998" y="3612594"/>
            <a:ext cx="633174" cy="975360"/>
          </a:xfrm>
          <a:prstGeom prst="roundRect">
            <a:avLst>
              <a:gd name="adj" fmla="val 36001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751880" y="3951923"/>
            <a:ext cx="237411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1345406" y="3770828"/>
            <a:ext cx="1978700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Logic Module</a:t>
            </a:r>
          </a:p>
        </p:txBody>
      </p:sp>
      <p:sp>
        <p:nvSpPr>
          <p:cNvPr id="14" name="Text 12"/>
          <p:cNvSpPr/>
          <p:nvPr>
            <p:custDataLst>
              <p:tags r:id="rId12"/>
            </p:custDataLst>
          </p:nvPr>
        </p:nvSpPr>
        <p:spPr>
          <a:xfrm>
            <a:off x="1345406" y="4176355"/>
            <a:ext cx="577667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1600" dirty="0"/>
              <a:t>Looks at all data to see if any disaster is happening.</a:t>
            </a:r>
          </a:p>
        </p:txBody>
      </p:sp>
      <p:sp>
        <p:nvSpPr>
          <p:cNvPr id="15" name="Shape 13"/>
          <p:cNvSpPr/>
          <p:nvPr>
            <p:custDataLst>
              <p:tags r:id="rId13"/>
            </p:custDataLst>
          </p:nvPr>
        </p:nvSpPr>
        <p:spPr>
          <a:xfrm>
            <a:off x="553998" y="4746188"/>
            <a:ext cx="633174" cy="975360"/>
          </a:xfrm>
          <a:prstGeom prst="roundRect">
            <a:avLst>
              <a:gd name="adj" fmla="val 36001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751880" y="5085517"/>
            <a:ext cx="237411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1345406" y="4904423"/>
            <a:ext cx="1978700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Priority Encoder</a:t>
            </a:r>
          </a:p>
        </p:txBody>
      </p:sp>
      <p:sp>
        <p:nvSpPr>
          <p:cNvPr id="18" name="Text 16"/>
          <p:cNvSpPr/>
          <p:nvPr>
            <p:custDataLst>
              <p:tags r:id="rId16"/>
            </p:custDataLst>
          </p:nvPr>
        </p:nvSpPr>
        <p:spPr>
          <a:xfrm>
            <a:off x="1345406" y="5309949"/>
            <a:ext cx="577667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1600" dirty="0"/>
              <a:t>Picks the most serious alert.</a:t>
            </a:r>
          </a:p>
        </p:txBody>
      </p:sp>
      <p:sp>
        <p:nvSpPr>
          <p:cNvPr id="19" name="Shape 17"/>
          <p:cNvSpPr/>
          <p:nvPr>
            <p:custDataLst>
              <p:tags r:id="rId17"/>
            </p:custDataLst>
          </p:nvPr>
        </p:nvSpPr>
        <p:spPr>
          <a:xfrm>
            <a:off x="553998" y="5879782"/>
            <a:ext cx="633174" cy="975360"/>
          </a:xfrm>
          <a:prstGeom prst="roundRect">
            <a:avLst>
              <a:gd name="adj" fmla="val 36001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>
            <p:custDataLst>
              <p:tags r:id="rId18"/>
            </p:custDataLst>
          </p:nvPr>
        </p:nvSpPr>
        <p:spPr>
          <a:xfrm>
            <a:off x="751880" y="6219111"/>
            <a:ext cx="237411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9"/>
          <p:cNvSpPr/>
          <p:nvPr>
            <p:custDataLst>
              <p:tags r:id="rId19"/>
            </p:custDataLst>
          </p:nvPr>
        </p:nvSpPr>
        <p:spPr>
          <a:xfrm>
            <a:off x="1345406" y="6038017"/>
            <a:ext cx="1978700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UART Transmission</a:t>
            </a:r>
          </a:p>
        </p:txBody>
      </p:sp>
      <p:sp>
        <p:nvSpPr>
          <p:cNvPr id="22" name="Text 20"/>
          <p:cNvSpPr/>
          <p:nvPr>
            <p:custDataLst>
              <p:tags r:id="rId20"/>
            </p:custDataLst>
          </p:nvPr>
        </p:nvSpPr>
        <p:spPr>
          <a:xfrm>
            <a:off x="1345406" y="6443543"/>
            <a:ext cx="577667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altLang="en-US" sz="1600" dirty="0"/>
              <a:t>Sends it to devices or monitors.</a:t>
            </a: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15939" y="1345406"/>
            <a:ext cx="6568083" cy="65680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068175" y="7898130"/>
            <a:ext cx="2562225" cy="33147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Software &amp; Tools Used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54" y="4418052"/>
            <a:ext cx="666869" cy="666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2596" y="4605576"/>
            <a:ext cx="2778681" cy="347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Verilog HDL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2596" y="5086231"/>
            <a:ext cx="5453658" cy="71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000" dirty="0"/>
              <a:t>Used to describe, design, and test all system parts.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4027" y="4418052"/>
            <a:ext cx="666869" cy="666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98669" y="4605576"/>
            <a:ext cx="2778681" cy="347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ModelSim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398669" y="5086231"/>
            <a:ext cx="5453777" cy="7112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000" dirty="0"/>
              <a:t>Helps simulate functions and check waveforms of Verilog code.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0225" y="7496175"/>
            <a:ext cx="2562225" cy="73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177" y="612934"/>
            <a:ext cx="4665821" cy="5831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Overall Methodology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3317915" y="1569363"/>
            <a:ext cx="1332309" cy="1075134"/>
          </a:xfrm>
          <a:prstGeom prst="roundRect">
            <a:avLst>
              <a:gd name="adj" fmla="val 7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52863" y="1942862"/>
            <a:ext cx="262414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4836795" y="1755934"/>
            <a:ext cx="2332911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Alert Transmission</a:t>
            </a:r>
          </a:p>
        </p:txBody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4836795" y="2159318"/>
            <a:ext cx="7407354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altLang="en-US" sz="2000" dirty="0"/>
              <a:t>Sends alert data to monitoring systems via UART.</a:t>
            </a:r>
          </a:p>
        </p:txBody>
      </p:sp>
      <p:sp>
        <p:nvSpPr>
          <p:cNvPr id="7" name="Shape 5"/>
          <p:cNvSpPr/>
          <p:nvPr>
            <p:custDataLst>
              <p:tags r:id="rId3"/>
            </p:custDataLst>
          </p:nvPr>
        </p:nvSpPr>
        <p:spPr>
          <a:xfrm>
            <a:off x="4743450" y="2634972"/>
            <a:ext cx="9140547" cy="11430"/>
          </a:xfrm>
          <a:prstGeom prst="roundRect">
            <a:avLst>
              <a:gd name="adj" fmla="val 685791"/>
            </a:avLst>
          </a:prstGeom>
          <a:solidFill>
            <a:srgbClr val="C5D2C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2651760" y="2737723"/>
            <a:ext cx="2664738" cy="1075134"/>
          </a:xfrm>
          <a:prstGeom prst="roundRect">
            <a:avLst>
              <a:gd name="adj" fmla="val 7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3852863" y="3111222"/>
            <a:ext cx="262414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>
            <p:custDataLst>
              <p:tags r:id="rId4"/>
            </p:custDataLst>
          </p:nvPr>
        </p:nvSpPr>
        <p:spPr>
          <a:xfrm>
            <a:off x="5503069" y="2924294"/>
            <a:ext cx="2332911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Priority Selection</a:t>
            </a:r>
          </a:p>
        </p:txBody>
      </p:sp>
      <p:sp>
        <p:nvSpPr>
          <p:cNvPr id="11" name="Text 9"/>
          <p:cNvSpPr/>
          <p:nvPr>
            <p:custDataLst>
              <p:tags r:id="rId5"/>
            </p:custDataLst>
          </p:nvPr>
        </p:nvSpPr>
        <p:spPr>
          <a:xfrm>
            <a:off x="5503069" y="3327678"/>
            <a:ext cx="6621661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altLang="en-US" sz="2000" dirty="0"/>
              <a:t>Priority encoder picks the most serious alert.</a:t>
            </a:r>
          </a:p>
        </p:txBody>
      </p:sp>
      <p:sp>
        <p:nvSpPr>
          <p:cNvPr id="12" name="Shape 10"/>
          <p:cNvSpPr/>
          <p:nvPr>
            <p:custDataLst>
              <p:tags r:id="rId6"/>
            </p:custDataLst>
          </p:nvPr>
        </p:nvSpPr>
        <p:spPr>
          <a:xfrm>
            <a:off x="5409724" y="3803333"/>
            <a:ext cx="8474273" cy="11430"/>
          </a:xfrm>
          <a:prstGeom prst="roundRect">
            <a:avLst>
              <a:gd name="adj" fmla="val 685791"/>
            </a:avLst>
          </a:prstGeom>
          <a:solidFill>
            <a:srgbClr val="C5D2CF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985486" y="3906083"/>
            <a:ext cx="3997166" cy="1075134"/>
          </a:xfrm>
          <a:prstGeom prst="roundRect">
            <a:avLst>
              <a:gd name="adj" fmla="val 7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852863" y="4279583"/>
            <a:ext cx="262414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>
            <p:custDataLst>
              <p:tags r:id="rId7"/>
            </p:custDataLst>
          </p:nvPr>
        </p:nvSpPr>
        <p:spPr>
          <a:xfrm>
            <a:off x="6169223" y="4092654"/>
            <a:ext cx="2364462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Disaster </a:t>
            </a:r>
            <a:r>
              <a:rPr lang="en-US" sz="2400" dirty="0"/>
              <a:t>Detection</a:t>
            </a:r>
            <a:endParaRPr lang="en-US" sz="2400" dirty="0">
              <a:solidFill>
                <a:srgbClr val="2C3249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16" name="Text 14"/>
          <p:cNvSpPr/>
          <p:nvPr>
            <p:custDataLst>
              <p:tags r:id="rId8"/>
            </p:custDataLst>
          </p:nvPr>
        </p:nvSpPr>
        <p:spPr>
          <a:xfrm>
            <a:off x="6169223" y="4496038"/>
            <a:ext cx="7276862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altLang="en-US" sz="2000" dirty="0"/>
              <a:t>Logic checks combined sensor data to find active disasters.</a:t>
            </a:r>
          </a:p>
        </p:txBody>
      </p:sp>
      <p:sp>
        <p:nvSpPr>
          <p:cNvPr id="17" name="Shape 15"/>
          <p:cNvSpPr/>
          <p:nvPr>
            <p:custDataLst>
              <p:tags r:id="rId9"/>
            </p:custDataLst>
          </p:nvPr>
        </p:nvSpPr>
        <p:spPr>
          <a:xfrm>
            <a:off x="6075878" y="4971693"/>
            <a:ext cx="7808119" cy="11430"/>
          </a:xfrm>
          <a:prstGeom prst="roundRect">
            <a:avLst>
              <a:gd name="adj" fmla="val 685791"/>
            </a:avLst>
          </a:prstGeom>
          <a:solidFill>
            <a:srgbClr val="C5D2C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319332" y="5074444"/>
            <a:ext cx="5329595" cy="1075134"/>
          </a:xfrm>
          <a:prstGeom prst="roundRect">
            <a:avLst>
              <a:gd name="adj" fmla="val 729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52863" y="5447943"/>
            <a:ext cx="262414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8"/>
          <p:cNvSpPr/>
          <p:nvPr>
            <p:custDataLst>
              <p:tags r:id="rId10"/>
            </p:custDataLst>
          </p:nvPr>
        </p:nvSpPr>
        <p:spPr>
          <a:xfrm>
            <a:off x="6835497" y="5261015"/>
            <a:ext cx="2332911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Anomaly Detection</a:t>
            </a:r>
          </a:p>
        </p:txBody>
      </p:sp>
      <p:sp>
        <p:nvSpPr>
          <p:cNvPr id="21" name="Text 19"/>
          <p:cNvSpPr/>
          <p:nvPr>
            <p:custDataLst>
              <p:tags r:id="rId11"/>
            </p:custDataLst>
          </p:nvPr>
        </p:nvSpPr>
        <p:spPr>
          <a:xfrm>
            <a:off x="6835497" y="5664398"/>
            <a:ext cx="6405443" cy="2986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altLang="en-US" sz="2000" dirty="0"/>
              <a:t>Compares sensor readings with set limits to spot problems.</a:t>
            </a:r>
          </a:p>
        </p:txBody>
      </p:sp>
      <p:sp>
        <p:nvSpPr>
          <p:cNvPr id="22" name="Shape 20"/>
          <p:cNvSpPr/>
          <p:nvPr>
            <p:custDataLst>
              <p:tags r:id="rId12"/>
            </p:custDataLst>
          </p:nvPr>
        </p:nvSpPr>
        <p:spPr>
          <a:xfrm>
            <a:off x="6742152" y="6140053"/>
            <a:ext cx="7141845" cy="11430"/>
          </a:xfrm>
          <a:prstGeom prst="roundRect">
            <a:avLst>
              <a:gd name="adj" fmla="val 685791"/>
            </a:avLst>
          </a:prstGeom>
          <a:solidFill>
            <a:srgbClr val="C5D2CF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3177" y="6242804"/>
            <a:ext cx="6662023" cy="1373743"/>
          </a:xfrm>
          <a:prstGeom prst="roundRect">
            <a:avLst>
              <a:gd name="adj" fmla="val 57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52982" y="6765608"/>
            <a:ext cx="262414" cy="328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23"/>
          <p:cNvSpPr/>
          <p:nvPr>
            <p:custDataLst>
              <p:tags r:id="rId13"/>
            </p:custDataLst>
          </p:nvPr>
        </p:nvSpPr>
        <p:spPr>
          <a:xfrm>
            <a:off x="7501771" y="6429375"/>
            <a:ext cx="255591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 Signal Simulation</a:t>
            </a:r>
          </a:p>
        </p:txBody>
      </p:sp>
      <p:sp>
        <p:nvSpPr>
          <p:cNvPr id="26" name="Text 24"/>
          <p:cNvSpPr/>
          <p:nvPr>
            <p:custDataLst>
              <p:tags r:id="rId14"/>
            </p:custDataLst>
          </p:nvPr>
        </p:nvSpPr>
        <p:spPr>
          <a:xfrm>
            <a:off x="7501771" y="6832759"/>
            <a:ext cx="6288881" cy="5972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altLang="en-US" sz="2000" dirty="0"/>
              <a:t>Simulates sensor signals for different disasters.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98325" y="7496175"/>
            <a:ext cx="2562225" cy="73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10596682" cy="692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 Simulation &amp; Threshold Comparison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216" y="1832610"/>
            <a:ext cx="6950750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en-US" sz="2000" dirty="0"/>
              <a:t>The system simulates sensor data for different disasters and turns it into digital signals.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altLang="en-US" sz="2000" dirty="0"/>
              <a:t>Threshold comparators check the signals for safety limits.</a:t>
            </a:r>
          </a:p>
        </p:txBody>
      </p:sp>
      <p:sp>
        <p:nvSpPr>
          <p:cNvPr id="4" name="Text 2"/>
          <p:cNvSpPr/>
          <p:nvPr/>
        </p:nvSpPr>
        <p:spPr>
          <a:xfrm>
            <a:off x="775216" y="3449241"/>
            <a:ext cx="695075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Earthquake Intensity: </a:t>
            </a:r>
            <a:r>
              <a:rPr lang="en-US" altLang="en-US" sz="2000" dirty="0">
                <a:sym typeface="+mn-ea"/>
              </a:rPr>
              <a:t>Seismic sensors measure ground movement.</a:t>
            </a:r>
          </a:p>
        </p:txBody>
      </p:sp>
      <p:sp>
        <p:nvSpPr>
          <p:cNvPr id="5" name="Text 3"/>
          <p:cNvSpPr/>
          <p:nvPr/>
        </p:nvSpPr>
        <p:spPr>
          <a:xfrm>
            <a:off x="775216" y="4235410"/>
            <a:ext cx="695075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Temperature:            </a:t>
            </a:r>
            <a:r>
              <a:rPr lang="en-US" sz="2000" b="1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 </a:t>
            </a:r>
            <a:r>
              <a:rPr lang="en-US" altLang="en-US" sz="2000" dirty="0">
                <a:sym typeface="+mn-ea"/>
              </a:rPr>
              <a:t>Detects fire from high heat.</a:t>
            </a:r>
            <a:endParaRPr lang="en-US" altLang="en-US" sz="2000" dirty="0"/>
          </a:p>
          <a:p>
            <a:pPr marL="0" indent="0" algn="l">
              <a:lnSpc>
                <a:spcPts val="2750"/>
              </a:lnSpc>
              <a:buSzPct val="100000"/>
              <a:buNone/>
            </a:pPr>
            <a:endParaRPr lang="en-US" alt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75216" y="5021580"/>
            <a:ext cx="695075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Humidity:                    </a:t>
            </a:r>
            <a:r>
              <a:rPr lang="en-US" altLang="en-US" sz="2000" dirty="0">
                <a:sym typeface="+mn-ea"/>
              </a:rPr>
              <a:t>Detects floods from excess moisture.</a:t>
            </a:r>
          </a:p>
        </p:txBody>
      </p:sp>
      <p:sp>
        <p:nvSpPr>
          <p:cNvPr id="7" name="Text 5"/>
          <p:cNvSpPr/>
          <p:nvPr/>
        </p:nvSpPr>
        <p:spPr>
          <a:xfrm>
            <a:off x="775216" y="5807750"/>
            <a:ext cx="695075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SzPct val="100000"/>
              <a:buNone/>
            </a:pPr>
            <a:r>
              <a:rPr lang="en-US" sz="1700" b="1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Pressure:                      </a:t>
            </a:r>
            <a:r>
              <a:rPr lang="en-US" altLang="en-US" sz="2000" dirty="0"/>
              <a:t>Detects storms from big pressure changes.</a:t>
            </a:r>
          </a:p>
        </p:txBody>
      </p:sp>
      <p:sp>
        <p:nvSpPr>
          <p:cNvPr id="8" name="Text 6"/>
          <p:cNvSpPr/>
          <p:nvPr/>
        </p:nvSpPr>
        <p:spPr>
          <a:xfrm>
            <a:off x="775216" y="6715720"/>
            <a:ext cx="695075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en-US" sz="2000" dirty="0"/>
              <a:t>Comparators flag any unsafe readings for early warning</a:t>
            </a:r>
            <a:r>
              <a:rPr lang="en-US" altLang="en-US" sz="1700" dirty="0"/>
              <a:t>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91" y="1882378"/>
            <a:ext cx="5588794" cy="5588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175" y="7471410"/>
            <a:ext cx="2562225" cy="73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000" y="0"/>
            <a:ext cx="5486400" cy="8237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633" y="383858"/>
            <a:ext cx="6278761" cy="436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Decision Logic Module &amp; Priority Encoder</a:t>
            </a:r>
            <a:endParaRPr lang="en-US" sz="2700" dirty="0"/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488633" y="1029653"/>
            <a:ext cx="8166735" cy="1601272"/>
          </a:xfrm>
          <a:prstGeom prst="roundRect">
            <a:avLst>
              <a:gd name="adj" fmla="val 366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35794" y="1176814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927" y="1291947"/>
            <a:ext cx="188476" cy="188476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635794" y="1735217"/>
            <a:ext cx="1797129" cy="2181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Combined Sensor Flags</a:t>
            </a: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35794" y="2037040"/>
            <a:ext cx="7872413" cy="446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altLang="en-US" dirty="0"/>
              <a:t>The Decision Logic checks all sensor flags to see which disasters are happening.</a:t>
            </a:r>
          </a:p>
        </p:txBody>
      </p:sp>
      <p:sp>
        <p:nvSpPr>
          <p:cNvPr id="9" name="Shape 5"/>
          <p:cNvSpPr/>
          <p:nvPr>
            <p:custDataLst>
              <p:tags r:id="rId6"/>
            </p:custDataLst>
          </p:nvPr>
        </p:nvSpPr>
        <p:spPr>
          <a:xfrm>
            <a:off x="488633" y="2770465"/>
            <a:ext cx="8166735" cy="1601272"/>
          </a:xfrm>
          <a:prstGeom prst="roundRect">
            <a:avLst>
              <a:gd name="adj" fmla="val 366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>
            <p:custDataLst>
              <p:tags r:id="rId7"/>
            </p:custDataLst>
          </p:nvPr>
        </p:nvSpPr>
        <p:spPr>
          <a:xfrm>
            <a:off x="635794" y="2917627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0927" y="3032760"/>
            <a:ext cx="188476" cy="188476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9"/>
            </p:custDataLst>
          </p:nvPr>
        </p:nvSpPr>
        <p:spPr>
          <a:xfrm>
            <a:off x="635794" y="3476030"/>
            <a:ext cx="2234327" cy="2181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Priority Assignment</a:t>
            </a:r>
          </a:p>
        </p:txBody>
      </p:sp>
      <p:sp>
        <p:nvSpPr>
          <p:cNvPr id="13" name="Text 8"/>
          <p:cNvSpPr/>
          <p:nvPr>
            <p:custDataLst>
              <p:tags r:id="rId10"/>
            </p:custDataLst>
          </p:nvPr>
        </p:nvSpPr>
        <p:spPr>
          <a:xfrm>
            <a:off x="635794" y="3777853"/>
            <a:ext cx="7872413" cy="446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altLang="en-US" dirty="0"/>
              <a:t>A Priority Encoder ranks alerts by importance (e.g., Earthquake &gt; Fire &gt; Flood &gt; Storm).</a:t>
            </a:r>
          </a:p>
        </p:txBody>
      </p:sp>
      <p:sp>
        <p:nvSpPr>
          <p:cNvPr id="14" name="Shape 9"/>
          <p:cNvSpPr/>
          <p:nvPr>
            <p:custDataLst>
              <p:tags r:id="rId11"/>
            </p:custDataLst>
          </p:nvPr>
        </p:nvSpPr>
        <p:spPr>
          <a:xfrm>
            <a:off x="488633" y="4511278"/>
            <a:ext cx="8166735" cy="1601272"/>
          </a:xfrm>
          <a:prstGeom prst="roundRect">
            <a:avLst>
              <a:gd name="adj" fmla="val 366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>
            <p:custDataLst>
              <p:tags r:id="rId12"/>
            </p:custDataLst>
          </p:nvPr>
        </p:nvSpPr>
        <p:spPr>
          <a:xfrm>
            <a:off x="635794" y="4658439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0927" y="4773573"/>
            <a:ext cx="188476" cy="188476"/>
          </a:xfrm>
          <a:prstGeom prst="rect">
            <a:avLst/>
          </a:prstGeom>
        </p:spPr>
      </p:pic>
      <p:sp>
        <p:nvSpPr>
          <p:cNvPr id="17" name="Text 11"/>
          <p:cNvSpPr/>
          <p:nvPr>
            <p:custDataLst>
              <p:tags r:id="rId14"/>
            </p:custDataLst>
          </p:nvPr>
        </p:nvSpPr>
        <p:spPr>
          <a:xfrm>
            <a:off x="635794" y="5216843"/>
            <a:ext cx="1745218" cy="2181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Focused Alerting</a:t>
            </a:r>
          </a:p>
        </p:txBody>
      </p:sp>
      <p:sp>
        <p:nvSpPr>
          <p:cNvPr id="18" name="Text 12"/>
          <p:cNvSpPr/>
          <p:nvPr>
            <p:custDataLst>
              <p:tags r:id="rId15"/>
            </p:custDataLst>
          </p:nvPr>
        </p:nvSpPr>
        <p:spPr>
          <a:xfrm>
            <a:off x="635794" y="5518666"/>
            <a:ext cx="7872413" cy="446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altLang="en-US" sz="2000" dirty="0"/>
              <a:t>Only the most important alert is sent, avoiding confusion.</a:t>
            </a:r>
          </a:p>
        </p:txBody>
      </p:sp>
      <p:sp>
        <p:nvSpPr>
          <p:cNvPr id="19" name="Shape 13"/>
          <p:cNvSpPr/>
          <p:nvPr>
            <p:custDataLst>
              <p:tags r:id="rId16"/>
            </p:custDataLst>
          </p:nvPr>
        </p:nvSpPr>
        <p:spPr>
          <a:xfrm>
            <a:off x="488633" y="6252091"/>
            <a:ext cx="8166735" cy="1601272"/>
          </a:xfrm>
          <a:prstGeom prst="roundRect">
            <a:avLst>
              <a:gd name="adj" fmla="val 366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>
            <p:custDataLst>
              <p:tags r:id="rId17"/>
            </p:custDataLst>
          </p:nvPr>
        </p:nvSpPr>
        <p:spPr>
          <a:xfrm>
            <a:off x="635794" y="6399252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437066"/>
          </a:solidFill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0927" y="6514386"/>
            <a:ext cx="188476" cy="188476"/>
          </a:xfrm>
          <a:prstGeom prst="rect">
            <a:avLst/>
          </a:prstGeom>
        </p:spPr>
      </p:pic>
      <p:sp>
        <p:nvSpPr>
          <p:cNvPr id="22" name="Text 15"/>
          <p:cNvSpPr/>
          <p:nvPr>
            <p:custDataLst>
              <p:tags r:id="rId19"/>
            </p:custDataLst>
          </p:nvPr>
        </p:nvSpPr>
        <p:spPr>
          <a:xfrm>
            <a:off x="635794" y="6957655"/>
            <a:ext cx="2054900" cy="2181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Responsiveness</a:t>
            </a:r>
          </a:p>
        </p:txBody>
      </p:sp>
      <p:sp>
        <p:nvSpPr>
          <p:cNvPr id="23" name="Text 16"/>
          <p:cNvSpPr/>
          <p:nvPr>
            <p:custDataLst>
              <p:tags r:id="rId20"/>
            </p:custDataLst>
          </p:nvPr>
        </p:nvSpPr>
        <p:spPr>
          <a:xfrm>
            <a:off x="635794" y="7259479"/>
            <a:ext cx="7872413" cy="446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altLang="en-US" sz="2000" dirty="0"/>
              <a:t>Hardware-based decisions allow very fast responses for disaster management.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3.8374803149606,&quot;left&quot;:43.62188976377953,&quot;top&quot;:105.93748031496064,&quot;width&quot;:517.17181102362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6.77503937007884,&quot;left&quot;:373.5,&quot;top&quot;:138.26251968503936,&quot;width&quot;:719.728110236220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7.3,&quot;left&quot;:38.47503937007874,&quot;top&quot;:81.07503937007874,&quot;width&quot;:643.0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74062992125994,&quot;left&quot;:42.88125984251968,&quot;top&quot;:296.6062204724409,&quot;width&quot;:1066.237480314960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3.74062992125994,&quot;left&quot;:56.053149606299215,&quot;top&quot;:318.29062992125984,&quot;width&quot;:1039.893700787401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689</Words>
  <Application>Microsoft Office PowerPoint</Application>
  <PresentationFormat>Custom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Martel Sans</vt:lpstr>
      <vt:lpstr>Kanit Light</vt:lpstr>
      <vt:lpstr>Calibri</vt:lpstr>
      <vt:lpstr>Arial</vt:lpstr>
      <vt:lpstr>Fraunces Extra Bold</vt:lpstr>
      <vt:lpstr>Nobile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Naila Shehzadi</dc:creator>
  <cp:lastModifiedBy>GULSHAN TAHIRA</cp:lastModifiedBy>
  <cp:revision>10</cp:revision>
  <dcterms:created xsi:type="dcterms:W3CDTF">2025-12-09T17:30:00Z</dcterms:created>
  <dcterms:modified xsi:type="dcterms:W3CDTF">2025-12-17T15:39:06Z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4A073FDC2A904DCCA0941C3B5FF99FAE_12</vt:lpwstr>
  </property>
  <property fmtid="{D5CDD505-2E9C-101B-9397-08002B2CF9AE}" pid="3" name="KSOProductBuildVer">
    <vt:lpwstr>1033-12.2.0.23155</vt:lpwstr>
  </property>
</Properties>
</file>